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73" r:id="rId4"/>
    <p:sldId id="274" r:id="rId5"/>
    <p:sldId id="283" r:id="rId6"/>
    <p:sldId id="271" r:id="rId7"/>
    <p:sldId id="272" r:id="rId8"/>
    <p:sldId id="275" r:id="rId9"/>
    <p:sldId id="258" r:id="rId10"/>
    <p:sldId id="260" r:id="rId11"/>
    <p:sldId id="282" r:id="rId12"/>
    <p:sldId id="261" r:id="rId13"/>
    <p:sldId id="263" r:id="rId14"/>
    <p:sldId id="264" r:id="rId15"/>
    <p:sldId id="277" r:id="rId16"/>
    <p:sldId id="276" r:id="rId17"/>
    <p:sldId id="279" r:id="rId18"/>
    <p:sldId id="281" r:id="rId19"/>
    <p:sldId id="280" r:id="rId20"/>
    <p:sldId id="26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82079" autoAdjust="0"/>
  </p:normalViewPr>
  <p:slideViewPr>
    <p:cSldViewPr>
      <p:cViewPr>
        <p:scale>
          <a:sx n="85" d="100"/>
          <a:sy n="85" d="100"/>
        </p:scale>
        <p:origin x="-2454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DB50-F9F2-4CF7-A9B5-4F2C220527F0}" type="datetimeFigureOut">
              <a:rPr lang="en-US" smtClean="0"/>
              <a:t>6/7/2013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C91CB-35CC-4ADE-B4D3-F7D5A6D25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842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say color coded they can’t see it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~400k image pairs were compared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353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there is no dedicated “training” phase for R3.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Initially, we start with all visual word priorities set to zero, and then progressively accumulate inlier counts.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matching progresses, the efficiency of R3 increases rapidly.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Empirically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after 500 pairs of images are verified it becomes more efficient than the matching score based ordering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after 1000 its near optimal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16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6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</a:t>
            </a:r>
            <a:r>
              <a:rPr lang="en-US" baseline="0" dirty="0" smtClean="0"/>
              <a:t> be an effect of the noise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16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mid way after 500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key insight </a:t>
            </a:r>
            <a:r>
              <a:rPr lang="en-US" dirty="0" err="1" smtClean="0"/>
              <a:t>popout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1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test time, the classifier evaluation is a sparse inner product which, for our problem, amounts to on average 2;000 addition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16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16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0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08B9-EED7-584F-B7C6-EBCE707CF32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08B9-EED7-584F-B7C6-EBCE707CF32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Half of the 24 hours is geometric verification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08B9-EED7-584F-B7C6-EBCE707CF32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Fundament matrix</a:t>
            </a:r>
          </a:p>
          <a:p>
            <a:r>
              <a:rPr lang="en-US" baseline="0" dirty="0" smtClean="0"/>
              <a:t>7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C91CB-35CC-4ADE-B4D3-F7D5A6D25B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04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Sift match ratio</a:t>
            </a:r>
          </a:p>
          <a:p>
            <a:r>
              <a:rPr lang="en-US" dirty="0" smtClean="0"/>
              <a:t>----- Meeting Notes (8/31/12 16:10) -----</a:t>
            </a:r>
          </a:p>
          <a:p>
            <a:r>
              <a:rPr lang="en-US" dirty="0" smtClean="0"/>
              <a:t>LORANSAC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C91CB-35CC-4ADE-B4D3-F7D5A6D25B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46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in photo collections we match 10k</a:t>
            </a:r>
            <a:r>
              <a:rPr lang="en-US" baseline="0" dirty="0" smtClean="0"/>
              <a:t> 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489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dirty="0"/>
              <a:t>visaul vocabulary</a:t>
            </a:r>
          </a:p>
          <a:p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500 correct matches this starts to improve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843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(8/27/12 13:24) -----</a:t>
            </a:r>
          </a:p>
          <a:p>
            <a:r>
              <a:rPr lang="en-US" dirty="0"/>
              <a:t>unordered list of visual words under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7C547-B225-476B-9E35-6F39B055E182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843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36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E4C0D-F75A-4AB9-93FC-6DEE0E97EC07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18288"/>
            <a:ext cx="573024" cy="329184"/>
          </a:xfrm>
        </p:spPr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5FC9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9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9906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04732-48F4-4BCB-9DDD-0C111FB51B63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2751" y="18288"/>
            <a:ext cx="561491" cy="329184"/>
          </a:xfrm>
        </p:spPr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71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969C-53BE-4A1C-B77F-2778303C9BD9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6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292D0-854F-4BDD-A5B1-5857B886F9A9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3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7A678-40ED-4BDB-BF0E-0CE2F1066F1B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305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67898-9A79-4CC4-9187-96332F6616B0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25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CA0EC-B04B-45FF-A7FF-1DF223C0B962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16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915F-D379-4FA4-9210-6EBA9B58CC67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1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7A3F-2C3C-4909-BDD1-3F33EAE443A1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9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E3895-3598-416C-B612-2069DE7BE007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41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DA80-B8C0-4531-9818-DED1E9684187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5FC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AB755B0-C2C0-472E-A6DA-E1F491C79C06}" type="datetime1">
              <a:rPr lang="en-US" smtClean="0"/>
              <a:pPr/>
              <a:t>6/7/2013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2751" y="18288"/>
            <a:ext cx="56467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150EAF6-6FBB-4D16-AB8F-07BA96CB6E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2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400" kern="1200" spc="-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9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6.jpeg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.jpeg"/><Relationship Id="rId20" Type="http://schemas.openxmlformats.org/officeDocument/2006/relationships/image" Target="../media/image9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13.png"/><Relationship Id="rId32" Type="http://schemas.openxmlformats.org/officeDocument/2006/relationships/image" Target="../media/image21.jpeg"/><Relationship Id="rId5" Type="http://schemas.openxmlformats.org/officeDocument/2006/relationships/image" Target="../media/image23.png"/><Relationship Id="rId15" Type="http://schemas.openxmlformats.org/officeDocument/2006/relationships/image" Target="../media/image4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image" Target="../media/image28.png"/><Relationship Id="rId19" Type="http://schemas.openxmlformats.org/officeDocument/2006/relationships/image" Target="../media/image8.png"/><Relationship Id="rId31" Type="http://schemas.openxmlformats.org/officeDocument/2006/relationships/image" Target="../media/image20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Relationship Id="rId30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1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5.emf"/><Relationship Id="rId17" Type="http://schemas.openxmlformats.org/officeDocument/2006/relationships/image" Target="../media/image40.emf"/><Relationship Id="rId2" Type="http://schemas.openxmlformats.org/officeDocument/2006/relationships/tags" Target="../tags/tag2.xml"/><Relationship Id="rId16" Type="http://schemas.openxmlformats.org/officeDocument/2006/relationships/image" Target="../media/image39.gi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38.gif"/><Relationship Id="rId10" Type="http://schemas.openxmlformats.org/officeDocument/2006/relationships/image" Target="../media/image34.e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Improved Geometric Veriﬁcation for </a:t>
            </a:r>
            <a:r>
              <a:rPr lang="en-US" dirty="0" smtClean="0"/>
              <a:t>Large Scale </a:t>
            </a:r>
            <a:r>
              <a:rPr lang="en-US" dirty="0"/>
              <a:t>Landmark Image Collections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89597" y="3657600"/>
            <a:ext cx="671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Rahul </a:t>
            </a:r>
            <a:r>
              <a:rPr lang="en-US" sz="2400" dirty="0" err="1" smtClean="0"/>
              <a:t>Raguram</a:t>
            </a:r>
            <a:r>
              <a:rPr lang="en-US" sz="2400" dirty="0" smtClean="0"/>
              <a:t>, Joseph </a:t>
            </a:r>
            <a:r>
              <a:rPr lang="en-US" sz="2400" dirty="0" err="1" smtClean="0"/>
              <a:t>Tighe</a:t>
            </a:r>
            <a:r>
              <a:rPr lang="en-US" sz="2400" dirty="0" smtClean="0"/>
              <a:t>, and Jan-Michael </a:t>
            </a:r>
            <a:r>
              <a:rPr lang="en-US" sz="2400" dirty="0" err="1" smtClean="0"/>
              <a:t>Fram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08762" y="4240887"/>
            <a:ext cx="5378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Department of Computer Science</a:t>
            </a:r>
          </a:p>
          <a:p>
            <a:pPr algn="r"/>
            <a:r>
              <a:rPr lang="en-US" sz="2400" dirty="0" smtClean="0"/>
              <a:t>University of North Carolina at Chapel Hill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568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</a:rPr>
              <a:t>Adaptive Feature </a:t>
            </a:r>
            <a:r>
              <a:rPr lang="en-US" sz="3200" dirty="0" smtClean="0">
                <a:solidFill>
                  <a:srgbClr val="FFFFFF"/>
                </a:solidFill>
              </a:rPr>
              <a:t>Prioritization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2" name="Picture 1" descr="hist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0" t="40875" r="16201" b="40908"/>
          <a:stretch/>
        </p:blipFill>
        <p:spPr>
          <a:xfrm>
            <a:off x="-228600" y="1528191"/>
            <a:ext cx="9704567" cy="3412748"/>
          </a:xfrm>
          <a:prstGeom prst="rect">
            <a:avLst/>
          </a:prstGeom>
        </p:spPr>
      </p:pic>
      <p:pic>
        <p:nvPicPr>
          <p:cNvPr id="7" name="Picture 6" descr="hist4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0" t="40887" r="16201" b="41120"/>
          <a:stretch/>
        </p:blipFill>
        <p:spPr>
          <a:xfrm>
            <a:off x="-228600" y="1527198"/>
            <a:ext cx="9704567" cy="3370616"/>
          </a:xfrm>
          <a:prstGeom prst="rect">
            <a:avLst/>
          </a:prstGeom>
        </p:spPr>
      </p:pic>
      <p:pic>
        <p:nvPicPr>
          <p:cNvPr id="8" name="Picture 7" descr="hist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0" t="40923" r="16201" b="40960"/>
          <a:stretch/>
        </p:blipFill>
        <p:spPr>
          <a:xfrm>
            <a:off x="-228600" y="1527748"/>
            <a:ext cx="9704568" cy="3393955"/>
          </a:xfrm>
          <a:prstGeom prst="rect">
            <a:avLst/>
          </a:prstGeom>
        </p:spPr>
      </p:pic>
      <p:pic>
        <p:nvPicPr>
          <p:cNvPr id="9" name="Picture 8" descr="hist10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40923" r="16201" b="41045"/>
          <a:stretch/>
        </p:blipFill>
        <p:spPr>
          <a:xfrm>
            <a:off x="-228600" y="1527374"/>
            <a:ext cx="9704569" cy="337809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228600" y="1447800"/>
            <a:ext cx="9704568" cy="3505200"/>
            <a:chOff x="0" y="1371600"/>
            <a:chExt cx="9144000" cy="3352800"/>
          </a:xfrm>
        </p:grpSpPr>
        <p:sp>
          <p:nvSpPr>
            <p:cNvPr id="11" name="Rectangle 10"/>
            <p:cNvSpPr/>
            <p:nvPr/>
          </p:nvSpPr>
          <p:spPr>
            <a:xfrm>
              <a:off x="457200" y="4343400"/>
              <a:ext cx="8686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1371600"/>
              <a:ext cx="609600" cy="335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-5976" y="5486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Evolving single feature inlier counts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40429"/>
            <a:ext cx="492443" cy="7197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2000" dirty="0" smtClean="0"/>
              <a:t>Count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127663" y="4572000"/>
            <a:ext cx="14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Visual Word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47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1" name="Picture 5" descr="E:\rraguram\projects\data\feature_selection\dome\imgs\00088205_382885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6" y="2918566"/>
            <a:ext cx="4187081" cy="314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https://lh4.googleusercontent.com/uCClZIinLLe3j3XEUl-SSvMsPoJronQUP8Y67rwCmRBUQ06HUKZpluCamjvBV8F4XJj3Or_zqV5uuqs7D8B7fnuUJ9aXjfCsWLFPGpcBayHaCOoXs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7" y="2918565"/>
            <a:ext cx="4196468" cy="31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885712"/>
            <a:ext cx="8738697" cy="5765483"/>
          </a:xfrm>
        </p:spPr>
        <p:txBody>
          <a:bodyPr>
            <a:normAutofit/>
          </a:bodyPr>
          <a:lstStyle/>
          <a:p>
            <a:r>
              <a:rPr lang="en-US" sz="2200" u="sng" dirty="0" smtClean="0"/>
              <a:t>Dataset</a:t>
            </a:r>
            <a:r>
              <a:rPr lang="en-US" sz="2200" dirty="0" smtClean="0"/>
              <a:t>:</a:t>
            </a:r>
          </a:p>
          <a:p>
            <a:pPr lvl="1"/>
            <a:r>
              <a:rPr lang="en-US" sz="2000" dirty="0"/>
              <a:t>1</a:t>
            </a:r>
            <a:r>
              <a:rPr lang="en-US" sz="2000" dirty="0" smtClean="0"/>
              <a:t>0k images for the Flickr query ‘Berlin Dome’ </a:t>
            </a:r>
          </a:p>
          <a:p>
            <a:pPr lvl="1"/>
            <a:r>
              <a:rPr lang="en-US" sz="2000" dirty="0" smtClean="0"/>
              <a:t>Relatively clean, with most images showing the Dome</a:t>
            </a:r>
            <a:endParaRPr lang="en-US" sz="2000" dirty="0"/>
          </a:p>
          <a:p>
            <a:r>
              <a:rPr lang="en-US" sz="2200" dirty="0" smtClean="0"/>
              <a:t>Randomly choose </a:t>
            </a:r>
            <a:r>
              <a:rPr lang="en-US" sz="2200" i="1" dirty="0" smtClean="0"/>
              <a:t>k</a:t>
            </a:r>
            <a:r>
              <a:rPr lang="en-US" sz="2200" dirty="0" smtClean="0"/>
              <a:t> image pairs and carry out geometric verification</a:t>
            </a:r>
          </a:p>
          <a:p>
            <a:pPr lvl="1"/>
            <a:r>
              <a:rPr lang="en-US" sz="2000" dirty="0" smtClean="0"/>
              <a:t>Accumulate counts for visual vocabulary (20k words)</a:t>
            </a:r>
          </a:p>
          <a:p>
            <a:pPr lvl="1"/>
            <a:endParaRPr lang="en-US" sz="2000" dirty="0" smtClean="0"/>
          </a:p>
        </p:txBody>
      </p:sp>
      <p:pic>
        <p:nvPicPr>
          <p:cNvPr id="6042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8709" y="2919443"/>
            <a:ext cx="4185423" cy="31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77446" y="6062598"/>
            <a:ext cx="24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292934"/>
                </a:solidFill>
              </a:rPr>
              <a:t>All detected sift features</a:t>
            </a:r>
            <a:endParaRPr lang="en-US">
              <a:solidFill>
                <a:srgbClr val="29293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6085" y="6070763"/>
            <a:ext cx="373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292934"/>
                </a:solidFill>
              </a:rPr>
              <a:t>Filtered features based on visual word counts (c</a:t>
            </a:r>
            <a:r>
              <a:rPr lang="en-US" baseline="-25000" dirty="0" smtClean="0">
                <a:solidFill>
                  <a:srgbClr val="292934"/>
                </a:solidFill>
              </a:rPr>
              <a:t>i</a:t>
            </a:r>
            <a:r>
              <a:rPr lang="en-US" dirty="0" smtClean="0">
                <a:solidFill>
                  <a:srgbClr val="292934"/>
                </a:solidFill>
              </a:rPr>
              <a:t> &gt; 10)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</a:rPr>
              <a:t>Experiments: Berlin Dome (10k)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9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</a:rPr>
              <a:t>Experiments: Berlin Dome (10k)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1027134"/>
            <a:ext cx="8822403" cy="5624061"/>
          </a:xfrm>
        </p:spPr>
        <p:txBody>
          <a:bodyPr>
            <a:normAutofit/>
          </a:bodyPr>
          <a:lstStyle/>
          <a:p>
            <a:r>
              <a:rPr lang="en-US" sz="2200" u="sng" dirty="0" smtClean="0"/>
              <a:t>Experiment</a:t>
            </a:r>
            <a:r>
              <a:rPr lang="en-US" sz="2200" dirty="0" smtClean="0"/>
              <a:t>: Compare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 smtClean="0"/>
              <a:t>R1: baseline RANSAC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 smtClean="0"/>
              <a:t>R2: ARRSAC with ordering based on SIFT matching scores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 smtClean="0"/>
              <a:t>R3: ARRSAC with proposed ordering</a:t>
            </a:r>
          </a:p>
          <a:p>
            <a:pPr marL="617220" lvl="1" indent="-342900">
              <a:buFont typeface="+mj-lt"/>
              <a:buAutoNum type="arabicPeriod"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r>
              <a:rPr lang="en-US" sz="2200" dirty="0" smtClean="0"/>
              <a:t>Observation: Sorting visual words based on </a:t>
            </a:r>
            <a:r>
              <a:rPr lang="en-US" sz="2200" dirty="0"/>
              <a:t>results </a:t>
            </a:r>
            <a:r>
              <a:rPr lang="en-US" sz="2200" dirty="0" smtClean="0"/>
              <a:t>of previously rounds of geometric verification reveals useful information about the validity of feature matches</a:t>
            </a:r>
            <a:endParaRPr lang="en-US" sz="2200" dirty="0"/>
          </a:p>
          <a:p>
            <a:pPr marL="274320" lvl="1" indent="0">
              <a:buNone/>
            </a:pPr>
            <a:endParaRPr lang="en-US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314793"/>
              </p:ext>
            </p:extLst>
          </p:nvPr>
        </p:nvGraphicFramePr>
        <p:xfrm>
          <a:off x="685800" y="2743200"/>
          <a:ext cx="7686675" cy="1986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19095"/>
                <a:gridCol w="1751598"/>
                <a:gridCol w="1207991"/>
                <a:gridCol w="120799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Mean time per image pair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389.6 </a:t>
                      </a:r>
                      <a:r>
                        <a:rPr lang="en-US" sz="2400" dirty="0" err="1" smtClean="0"/>
                        <a:t>ms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41.2 </a:t>
                      </a:r>
                      <a:r>
                        <a:rPr lang="en-US" sz="2400" dirty="0" err="1" smtClean="0"/>
                        <a:t>ms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28.9 </a:t>
                      </a:r>
                      <a:r>
                        <a:rPr lang="en-US" sz="2400" dirty="0" err="1" smtClean="0"/>
                        <a:t>ms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Mean</a:t>
                      </a:r>
                      <a:r>
                        <a:rPr lang="en-US" sz="2000" baseline="0" dirty="0" smtClean="0"/>
                        <a:t> # of hypotheses per image pair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14218.4</a:t>
                      </a:r>
                      <a:endParaRPr 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604.1</a:t>
                      </a:r>
                      <a:endParaRPr 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399.7</a:t>
                      </a:r>
                      <a:endParaRPr 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Total</a:t>
                      </a:r>
                      <a:r>
                        <a:rPr lang="en-US" sz="2000" baseline="0" dirty="0" smtClean="0"/>
                        <a:t> runtime (</a:t>
                      </a:r>
                      <a:r>
                        <a:rPr lang="en-US" sz="2000" baseline="0" dirty="0" err="1" smtClean="0"/>
                        <a:t>hours:minutes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23:48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04:08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03:16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14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D:\Berlin\testing\negative\images\05686069_264914999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" y="5424443"/>
            <a:ext cx="978195" cy="130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</a:rPr>
              <a:t>Experiments: Berlin (2.77M)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1027134"/>
            <a:ext cx="8822403" cy="5624061"/>
          </a:xfrm>
        </p:spPr>
        <p:txBody>
          <a:bodyPr>
            <a:normAutofit/>
          </a:bodyPr>
          <a:lstStyle/>
          <a:p>
            <a:r>
              <a:rPr lang="en-US" sz="2200" u="sng" dirty="0"/>
              <a:t>Dataset</a:t>
            </a:r>
            <a:r>
              <a:rPr lang="en-US" sz="2200" dirty="0"/>
              <a:t>:</a:t>
            </a:r>
          </a:p>
          <a:p>
            <a:pPr lvl="1"/>
            <a:r>
              <a:rPr lang="en-US" sz="2000" dirty="0" smtClean="0"/>
              <a:t>2.77 Million </a:t>
            </a:r>
            <a:r>
              <a:rPr lang="en-US" sz="2000" dirty="0"/>
              <a:t>images for the Flickr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Very noisy</a:t>
            </a:r>
            <a:endParaRPr lang="en-US" sz="2000" dirty="0"/>
          </a:p>
          <a:p>
            <a:r>
              <a:rPr lang="en-US" sz="2200" dirty="0"/>
              <a:t>Use </a:t>
            </a:r>
            <a:r>
              <a:rPr lang="en-US" sz="2200" dirty="0" smtClean="0"/>
              <a:t>“Building </a:t>
            </a:r>
            <a:r>
              <a:rPr lang="en-US" sz="2200" dirty="0"/>
              <a:t>Rome on a Cloudless </a:t>
            </a:r>
            <a:r>
              <a:rPr lang="en-US" sz="2200" dirty="0" smtClean="0"/>
              <a:t>Day” (</a:t>
            </a:r>
            <a:r>
              <a:rPr lang="en-US" sz="2200" dirty="0" err="1" smtClean="0"/>
              <a:t>Frahm</a:t>
            </a:r>
            <a:r>
              <a:rPr lang="en-US" sz="2200" dirty="0" smtClean="0"/>
              <a:t> et al.):</a:t>
            </a:r>
          </a:p>
          <a:p>
            <a:pPr lvl="1"/>
            <a:r>
              <a:rPr lang="en-US" sz="2000" dirty="0" smtClean="0"/>
              <a:t>Cluster images into 100,000 clusters</a:t>
            </a:r>
          </a:p>
          <a:p>
            <a:pPr lvl="1"/>
            <a:r>
              <a:rPr lang="en-US" sz="2000" dirty="0" smtClean="0"/>
              <a:t>Perform geometric verification on each cluster independently</a:t>
            </a:r>
          </a:p>
          <a:p>
            <a:pPr lvl="1"/>
            <a:r>
              <a:rPr lang="en-US" sz="2000" dirty="0" smtClean="0"/>
              <a:t>Clusters with 3 or more verified images are kept as iconic</a:t>
            </a:r>
          </a:p>
          <a:p>
            <a:pPr lvl="2"/>
            <a:r>
              <a:rPr lang="en-US" sz="1600" dirty="0" smtClean="0"/>
              <a:t>All unverified images are discarded</a:t>
            </a:r>
          </a:p>
          <a:p>
            <a:r>
              <a:rPr lang="en-US" sz="2000" dirty="0" smtClean="0"/>
              <a:t>Accumulate </a:t>
            </a:r>
            <a:r>
              <a:rPr lang="en-US" sz="2000" dirty="0"/>
              <a:t>counts for visual vocabulary </a:t>
            </a:r>
            <a:r>
              <a:rPr lang="en-US" sz="2000" dirty="0" smtClean="0"/>
              <a:t>(1 million </a:t>
            </a:r>
            <a:r>
              <a:rPr lang="en-US" sz="2000" dirty="0"/>
              <a:t>words)</a:t>
            </a:r>
          </a:p>
          <a:p>
            <a:pPr marL="274320" lvl="1" indent="0">
              <a:buNone/>
            </a:pPr>
            <a:endParaRPr lang="en-US" sz="1800" baseline="-25000" dirty="0" smtClean="0"/>
          </a:p>
        </p:txBody>
      </p:sp>
      <p:pic>
        <p:nvPicPr>
          <p:cNvPr id="1026" name="Picture 2" descr="D:\Berlin\testing\negative\images\04294076_217047399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4343401"/>
            <a:ext cx="1666875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Berlin\testing\negative\images\04294088_21704904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76" y="5398701"/>
            <a:ext cx="2080753" cy="138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Berlin\testing\negative\images\05682159_26476827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419600"/>
            <a:ext cx="1879600" cy="140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Berlin\testing\negative\images\05682137_264766165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424443"/>
            <a:ext cx="1651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Berlin\testing\negative\images\05683128_26479131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21" y="4343401"/>
            <a:ext cx="1245245" cy="18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Berlin\testing\negative\images\05683125_264790681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3" y="5413810"/>
            <a:ext cx="1851837" cy="138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Berlin\testing\negative\images\05684183_264849650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374450"/>
            <a:ext cx="1939992" cy="145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Berlin\testing\negative\images\05685070_264859367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198" y="5360699"/>
            <a:ext cx="1881188" cy="14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Berlin\testing\negative\images\05685154_264864439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995" y="4124034"/>
            <a:ext cx="1124572" cy="16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76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</a:rPr>
              <a:t>Experiments: Berlin (2.77M)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1027134"/>
            <a:ext cx="8822403" cy="5624061"/>
          </a:xfrm>
        </p:spPr>
        <p:txBody>
          <a:bodyPr>
            <a:normAutofit/>
          </a:bodyPr>
          <a:lstStyle/>
          <a:p>
            <a:r>
              <a:rPr lang="en-US" sz="2200" u="sng" dirty="0" smtClean="0"/>
              <a:t>Experiment</a:t>
            </a:r>
            <a:r>
              <a:rPr lang="en-US" sz="2200" dirty="0" smtClean="0"/>
              <a:t>: Compare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 smtClean="0"/>
              <a:t>R2: ARRSAC with ordering based on SIFT matching scores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 smtClean="0"/>
              <a:t>R3: ARRSAC with proposed ordering</a:t>
            </a:r>
          </a:p>
          <a:p>
            <a:pPr marL="617220" lvl="1" indent="-342900">
              <a:buFont typeface="+mj-lt"/>
              <a:buAutoNum type="arabicPeriod"/>
            </a:pPr>
            <a:endParaRPr lang="en-US" sz="2000" dirty="0"/>
          </a:p>
          <a:p>
            <a:pPr marL="617220" lvl="1" indent="-342900">
              <a:buFont typeface="+mj-lt"/>
              <a:buAutoNum type="arabicPeriod"/>
            </a:pPr>
            <a:endParaRPr lang="en-US" sz="2000" dirty="0" smtClean="0"/>
          </a:p>
          <a:p>
            <a:pPr marL="617220" lvl="1" indent="-342900">
              <a:buFont typeface="+mj-lt"/>
              <a:buAutoNum type="arabicPeriod"/>
            </a:pPr>
            <a:endParaRPr lang="en-US" sz="2000" dirty="0"/>
          </a:p>
          <a:p>
            <a:pPr marL="617220" lvl="1" indent="-342900">
              <a:buFont typeface="+mj-lt"/>
              <a:buAutoNum type="arabicPeriod"/>
            </a:pPr>
            <a:endParaRPr lang="en-US" sz="2000" dirty="0" smtClean="0"/>
          </a:p>
          <a:p>
            <a:pPr marL="617220" lvl="1" indent="-342900">
              <a:buFont typeface="+mj-lt"/>
              <a:buAutoNum type="arabicPeriod"/>
            </a:pPr>
            <a:endParaRPr lang="en-US" sz="2000" dirty="0"/>
          </a:p>
          <a:p>
            <a:pPr marL="617220" lvl="1" indent="-342900">
              <a:buFont typeface="+mj-lt"/>
              <a:buAutoNum type="arabicPeriod"/>
            </a:pPr>
            <a:endParaRPr lang="en-US" sz="2000" dirty="0" smtClean="0"/>
          </a:p>
          <a:p>
            <a:pPr marL="274320" lvl="1" indent="0">
              <a:buNone/>
            </a:pPr>
            <a:endParaRPr lang="en-US" sz="2000" dirty="0" smtClean="0"/>
          </a:p>
          <a:p>
            <a:pPr marL="274320" lvl="1" indent="0">
              <a:buNone/>
            </a:pPr>
            <a:endParaRPr lang="en-US" sz="2000" dirty="0"/>
          </a:p>
          <a:p>
            <a:pPr lvl="1"/>
            <a:r>
              <a:rPr lang="en-US" sz="1800" dirty="0"/>
              <a:t>O</a:t>
            </a:r>
            <a:r>
              <a:rPr lang="en-US" sz="1800" dirty="0" smtClean="0"/>
              <a:t>nly 5% of the entire dataset has been registered</a:t>
            </a:r>
          </a:p>
          <a:p>
            <a:pPr marL="617220" lvl="1" indent="-342900">
              <a:buFont typeface="+mj-lt"/>
              <a:buAutoNum type="arabicPeriod"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 smtClean="0"/>
          </a:p>
          <a:p>
            <a:pPr marL="274320" lvl="1" indent="0">
              <a:buNone/>
            </a:pPr>
            <a:endParaRPr lang="en-US" sz="1800" baseline="-25000" dirty="0"/>
          </a:p>
          <a:p>
            <a:pPr marL="274320" lvl="1" indent="0">
              <a:buNone/>
            </a:pPr>
            <a:endParaRPr lang="en-US" sz="1800" baseline="-25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95813"/>
              </p:ext>
            </p:extLst>
          </p:nvPr>
        </p:nvGraphicFramePr>
        <p:xfrm>
          <a:off x="1189783" y="2438400"/>
          <a:ext cx="6478684" cy="21996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19095"/>
                <a:gridCol w="1751598"/>
                <a:gridCol w="120799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Mean time per image pair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26.7 </a:t>
                      </a:r>
                      <a:r>
                        <a:rPr lang="en-US" sz="2400" dirty="0" err="1" smtClean="0"/>
                        <a:t>ms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18.8 </a:t>
                      </a:r>
                      <a:r>
                        <a:rPr lang="en-US" sz="2400" dirty="0" err="1" smtClean="0"/>
                        <a:t>ms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Total</a:t>
                      </a:r>
                      <a:r>
                        <a:rPr lang="en-US" sz="2000" baseline="0" dirty="0" smtClean="0"/>
                        <a:t> runtime (</a:t>
                      </a:r>
                      <a:r>
                        <a:rPr lang="en-US" sz="2000" baseline="0" dirty="0" err="1" smtClean="0"/>
                        <a:t>hours:minutes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02:50</a:t>
                      </a:r>
                      <a:endParaRPr 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02:28</a:t>
                      </a:r>
                      <a:endParaRPr 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#</a:t>
                      </a:r>
                      <a:r>
                        <a:rPr lang="en-US" sz="2000" baseline="0" dirty="0" smtClean="0"/>
                        <a:t> of </a:t>
                      </a:r>
                      <a:r>
                        <a:rPr lang="en-US" sz="2000" baseline="0" dirty="0" err="1" smtClean="0"/>
                        <a:t>I</a:t>
                      </a:r>
                      <a:r>
                        <a:rPr lang="en-US" sz="2000" dirty="0" err="1" smtClean="0"/>
                        <a:t>conics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9841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9912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# of Registered Images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132,719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133,830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05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</a:rPr>
              <a:t>Experiments: Berlin (2.77M)</a:t>
            </a:r>
          </a:p>
        </p:txBody>
      </p:sp>
      <p:pic>
        <p:nvPicPr>
          <p:cNvPr id="61442" name="Picture 2" descr="E:\rraguram\research\my papers\proposal\figs\feat_verif_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0" y="1447800"/>
            <a:ext cx="4295253" cy="18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3" name="Picture 3" descr="E:\rraguram\research\my papers\proposal\figs\feat_verif_inlie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28" y="1447800"/>
            <a:ext cx="4301979" cy="18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08204" y="3397578"/>
            <a:ext cx="179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92934"/>
                </a:solidFill>
              </a:rPr>
              <a:t>Putative matches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026" y="3397578"/>
            <a:ext cx="16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292934"/>
                </a:solidFill>
              </a:rPr>
              <a:t>Inliers (</a:t>
            </a:r>
            <a:r>
              <a:rPr lang="el-GR" smtClean="0">
                <a:solidFill>
                  <a:srgbClr val="292934"/>
                </a:solidFill>
              </a:rPr>
              <a:t>ε</a:t>
            </a:r>
            <a:r>
              <a:rPr lang="en-US" smtClean="0">
                <a:solidFill>
                  <a:srgbClr val="292934"/>
                </a:solidFill>
              </a:rPr>
              <a:t> ≈ 0.20)</a:t>
            </a:r>
            <a:endParaRPr lang="en-US">
              <a:solidFill>
                <a:srgbClr val="292934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628446"/>
              </p:ext>
            </p:extLst>
          </p:nvPr>
        </p:nvGraphicFramePr>
        <p:xfrm>
          <a:off x="530353" y="3962400"/>
          <a:ext cx="8194567" cy="1112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93758"/>
                <a:gridCol w="2135431"/>
                <a:gridCol w="2317458"/>
                <a:gridCol w="2247920"/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RANSAC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ARRSAC w/ match scores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ARRSAC w/ inlier counts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# of hypotheses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1.07x10</a:t>
                      </a:r>
                      <a:r>
                        <a:rPr lang="en-US" sz="1600" baseline="30000" dirty="0" smtClean="0"/>
                        <a:t>6</a:t>
                      </a:r>
                      <a:endParaRPr 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22000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595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Run 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2.77x10</a:t>
                      </a:r>
                      <a:r>
                        <a:rPr lang="en-US" sz="1600" baseline="30000" dirty="0" smtClean="0"/>
                        <a:t>4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818.3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27.5 </a:t>
                      </a:r>
                      <a:r>
                        <a:rPr lang="en-US" sz="1600" dirty="0" err="1" smtClean="0"/>
                        <a:t>ms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9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</a:rPr>
              <a:t>Addressing Completeness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1027134"/>
            <a:ext cx="8822403" cy="5624061"/>
          </a:xfrm>
        </p:spPr>
        <p:txBody>
          <a:bodyPr>
            <a:normAutofit/>
          </a:bodyPr>
          <a:lstStyle/>
          <a:p>
            <a:r>
              <a:rPr lang="en-US" sz="2200" dirty="0" smtClean="0"/>
              <a:t>We wish to register the 2.64 million image that were not registered in the first step</a:t>
            </a:r>
          </a:p>
          <a:p>
            <a:r>
              <a:rPr lang="en-US" sz="2200" dirty="0" smtClean="0"/>
              <a:t>For each rejected image:</a:t>
            </a:r>
          </a:p>
          <a:p>
            <a:pPr lvl="1"/>
            <a:r>
              <a:rPr lang="en-US" sz="1800" dirty="0" smtClean="0"/>
              <a:t>Retrieve the 20 most visually similar iconic images</a:t>
            </a:r>
          </a:p>
          <a:p>
            <a:pPr lvl="1"/>
            <a:r>
              <a:rPr lang="en-US" sz="1800" dirty="0" smtClean="0"/>
              <a:t>Perform geometric verification</a:t>
            </a:r>
          </a:p>
          <a:p>
            <a:r>
              <a:rPr lang="en-US" sz="2200" dirty="0" smtClean="0"/>
              <a:t>This process alone takes 1 day, 10 hours. This is too slow.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Key Insight: We can learn what a “good” image looks like.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5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</a:rPr>
              <a:t>Addressing Completeness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1027134"/>
            <a:ext cx="8822403" cy="5624061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Train </a:t>
            </a:r>
            <a:r>
              <a:rPr lang="en-US" sz="2200" dirty="0"/>
              <a:t>a “landmark” image classifier from the iconic images already found</a:t>
            </a:r>
            <a:r>
              <a:rPr lang="en-US" sz="2200" dirty="0" smtClean="0"/>
              <a:t>.</a:t>
            </a:r>
          </a:p>
          <a:p>
            <a:pPr lvl="1"/>
            <a:r>
              <a:rPr lang="en-US" sz="1800" dirty="0" smtClean="0"/>
              <a:t>Positive examples: the iconic image from each cluster (9,471 images)</a:t>
            </a:r>
          </a:p>
          <a:p>
            <a:pPr lvl="1"/>
            <a:r>
              <a:rPr lang="en-US" sz="1800" dirty="0" smtClean="0"/>
              <a:t>Negative examples: random set of rejected images (10,529 images)</a:t>
            </a:r>
          </a:p>
          <a:p>
            <a:r>
              <a:rPr lang="en-US" sz="2200" dirty="0" smtClean="0"/>
              <a:t>Use our dictionary to compute a bag-of-visual-words histogram</a:t>
            </a:r>
          </a:p>
          <a:p>
            <a:pPr lvl="1"/>
            <a:r>
              <a:rPr lang="en-US" sz="1800" dirty="0" smtClean="0"/>
              <a:t>While this feature has 1 million dimensions, note it is very sparse with on average only 2,000 words</a:t>
            </a:r>
          </a:p>
          <a:p>
            <a:r>
              <a:rPr lang="en-US" sz="2200" dirty="0" smtClean="0"/>
              <a:t>Train a linear SVM</a:t>
            </a:r>
          </a:p>
          <a:p>
            <a:endParaRPr lang="en-US" sz="1800" baseline="-25000" dirty="0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715752"/>
              </p:ext>
            </p:extLst>
          </p:nvPr>
        </p:nvGraphicFramePr>
        <p:xfrm>
          <a:off x="0" y="4191000"/>
          <a:ext cx="9142228" cy="2464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Acrobat Document" r:id="rId4" imgW="13715797" imgH="3695700" progId="AcroExch.Document.7">
                  <p:embed/>
                </p:oleObj>
              </mc:Choice>
              <mc:Fallback>
                <p:oleObj name="Acrobat Document" r:id="rId4" imgW="13715797" imgH="36957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4191000"/>
                        <a:ext cx="9142228" cy="2464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546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</a:rPr>
              <a:t>Experiments: Berlin (2.77M)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1027134"/>
            <a:ext cx="8822403" cy="5624061"/>
          </a:xfrm>
        </p:spPr>
        <p:txBody>
          <a:bodyPr>
            <a:normAutofit/>
          </a:bodyPr>
          <a:lstStyle/>
          <a:p>
            <a:r>
              <a:rPr lang="en-US" sz="2200" dirty="0" smtClean="0"/>
              <a:t>Verify only rejected images that are classified as “landmarks”</a:t>
            </a:r>
          </a:p>
          <a:p>
            <a:pPr lvl="1"/>
            <a:r>
              <a:rPr lang="en-US" sz="1800" dirty="0" smtClean="0"/>
              <a:t>26% of rejected images are classified as “landmarks”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58285"/>
              </p:ext>
            </p:extLst>
          </p:nvPr>
        </p:nvGraphicFramePr>
        <p:xfrm>
          <a:off x="0" y="3733800"/>
          <a:ext cx="9144000" cy="2788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Acrobat Document" r:id="rId4" imgW="13715797" imgH="4181272" progId="AcroExch.Document.7">
                  <p:embed/>
                </p:oleObj>
              </mc:Choice>
              <mc:Fallback>
                <p:oleObj name="Acrobat Document" r:id="rId4" imgW="13715797" imgH="4181272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733800"/>
                        <a:ext cx="9144000" cy="2788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28607"/>
              </p:ext>
            </p:extLst>
          </p:nvPr>
        </p:nvGraphicFramePr>
        <p:xfrm>
          <a:off x="314325" y="1981200"/>
          <a:ext cx="7938199" cy="12852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858705"/>
                <a:gridCol w="1957578"/>
                <a:gridCol w="212191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r>
                        <a:rPr lang="en-US" baseline="0" dirty="0" smtClean="0"/>
                        <a:t> re-verification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SVM+re-verification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# of newly registered images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273,639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202,538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Total</a:t>
                      </a:r>
                      <a:r>
                        <a:rPr lang="en-US" sz="2000" baseline="0" dirty="0" smtClean="0"/>
                        <a:t> runtime (</a:t>
                      </a:r>
                      <a:r>
                        <a:rPr lang="en-US" sz="2000" baseline="0" dirty="0" err="1" smtClean="0"/>
                        <a:t>days:hours:minutes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01:10:26</a:t>
                      </a:r>
                      <a:endParaRPr 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00:10:43</a:t>
                      </a:r>
                      <a:endParaRPr 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96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</a:rPr>
              <a:t>Summary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1027134"/>
            <a:ext cx="8822403" cy="5624061"/>
          </a:xfrm>
        </p:spPr>
        <p:txBody>
          <a:bodyPr>
            <a:normAutofit/>
          </a:bodyPr>
          <a:lstStyle/>
          <a:p>
            <a:r>
              <a:rPr lang="en-US" sz="2600" dirty="0" smtClean="0"/>
              <a:t>Combining recognition and geometry methodologies enables fast, more complete registration.</a:t>
            </a:r>
            <a:endParaRPr lang="en-US" sz="2200" dirty="0" smtClean="0"/>
          </a:p>
          <a:p>
            <a:pPr lvl="1"/>
            <a:endParaRPr lang="en-US" sz="1800" dirty="0" smtClean="0"/>
          </a:p>
          <a:p>
            <a:r>
              <a:rPr lang="en-US" sz="2600" dirty="0" smtClean="0"/>
              <a:t>Learned priors based on match history: </a:t>
            </a:r>
          </a:p>
          <a:p>
            <a:pPr lvl="1"/>
            <a:r>
              <a:rPr lang="en-US" sz="2200" dirty="0" smtClean="0"/>
              <a:t>Captures useful information about the low-level features which are useful for the specific task of interest (geometric verification)</a:t>
            </a:r>
          </a:p>
          <a:p>
            <a:endParaRPr lang="en-US" sz="2600" dirty="0" smtClean="0"/>
          </a:p>
          <a:p>
            <a:r>
              <a:rPr lang="en-US" sz="2600" dirty="0" smtClean="0"/>
              <a:t>Using a fast pre-classification step can greatly decrease runtime while minimally impacting matching performance.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2591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composite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A6D61-EFC3-6241-A742-AE6C01951E3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710" y="219254"/>
            <a:ext cx="695236" cy="10533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71" y="5426075"/>
            <a:ext cx="1453252" cy="10899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" name="Group 63"/>
          <p:cNvGrpSpPr/>
          <p:nvPr/>
        </p:nvGrpSpPr>
        <p:grpSpPr>
          <a:xfrm>
            <a:off x="224112" y="112044"/>
            <a:ext cx="8826508" cy="6559216"/>
            <a:chOff x="224112" y="112044"/>
            <a:chExt cx="8826508" cy="6559216"/>
          </a:xfrm>
        </p:grpSpPr>
        <p:pic>
          <p:nvPicPr>
            <p:cNvPr id="75" name="Picture 74" descr="3243073117_d9dde1ba63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8565" y="1407892"/>
              <a:ext cx="1572055" cy="104738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8" name="Picture 77" descr="81360283_6971619869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05747" y="256602"/>
              <a:ext cx="1402907" cy="105218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9"/>
            <a:srcRect r="15648" b="13307"/>
            <a:stretch>
              <a:fillRect/>
            </a:stretch>
          </p:blipFill>
          <p:spPr>
            <a:xfrm>
              <a:off x="6122321" y="2720771"/>
              <a:ext cx="1401636" cy="10803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3294" y="1752338"/>
              <a:ext cx="1428466" cy="10713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4112" y="4158506"/>
              <a:ext cx="845434" cy="107016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20714" y="5556793"/>
              <a:ext cx="1896197" cy="106566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41806" y="112044"/>
              <a:ext cx="1910252" cy="107356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85350" y="4251226"/>
              <a:ext cx="784799" cy="11748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15192" y="4357915"/>
              <a:ext cx="982651" cy="97479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03367" y="1412277"/>
              <a:ext cx="847725" cy="11303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089800" y="4357900"/>
              <a:ext cx="1867440" cy="10495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27949" y="5556793"/>
              <a:ext cx="1944577" cy="109285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96201" y="1474565"/>
              <a:ext cx="1699528" cy="113188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84497" y="5712639"/>
              <a:ext cx="1641475" cy="95862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6" name="Group 62"/>
          <p:cNvGrpSpPr/>
          <p:nvPr/>
        </p:nvGrpSpPr>
        <p:grpSpPr>
          <a:xfrm>
            <a:off x="2179337" y="2728049"/>
            <a:ext cx="3792742" cy="1270000"/>
            <a:chOff x="2179337" y="2728049"/>
            <a:chExt cx="3792742" cy="1270000"/>
          </a:xfrm>
        </p:grpSpPr>
        <p:pic>
          <p:nvPicPr>
            <p:cNvPr id="77" name="Picture 76" descr="484073152_da85702a5b.jp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25818" y="2833604"/>
              <a:ext cx="1589428" cy="105855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179337" y="2728049"/>
              <a:ext cx="833120" cy="1270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121179" y="2794040"/>
              <a:ext cx="850900" cy="1134533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0" y="487924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3F2DC"/>
                </a:solidFill>
              </a:rPr>
              <a:t>Images of Rome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815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composite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A6D61-EFC3-6241-A742-AE6C01951E36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64"/>
          <p:cNvGrpSpPr/>
          <p:nvPr/>
        </p:nvGrpSpPr>
        <p:grpSpPr>
          <a:xfrm>
            <a:off x="234001" y="268664"/>
            <a:ext cx="8741915" cy="6427411"/>
            <a:chOff x="234001" y="268664"/>
            <a:chExt cx="8741915" cy="6427411"/>
          </a:xfrm>
        </p:grpSpPr>
        <p:pic>
          <p:nvPicPr>
            <p:cNvPr id="24" name="Picture 23" descr="3399785200_427d00cb07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907" y="268664"/>
              <a:ext cx="1483287" cy="111246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7287" y="4135478"/>
              <a:ext cx="1698223" cy="114120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9772" y="1587893"/>
              <a:ext cx="1270000" cy="939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001" y="3062419"/>
              <a:ext cx="1270000" cy="9525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7240" y="303609"/>
              <a:ext cx="1270000" cy="8509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5356" y="1414073"/>
              <a:ext cx="973300" cy="106956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99608" y="4427037"/>
              <a:ext cx="839192" cy="99903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50239" y="309242"/>
              <a:ext cx="1480729" cy="7551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05916" y="2725786"/>
              <a:ext cx="1270000" cy="1066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46550" y="5426075"/>
              <a:ext cx="850900" cy="127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56710" y="219254"/>
            <a:ext cx="695236" cy="10533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9971" y="5426075"/>
            <a:ext cx="1453252" cy="10899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" name="Group 63"/>
          <p:cNvGrpSpPr/>
          <p:nvPr/>
        </p:nvGrpSpPr>
        <p:grpSpPr>
          <a:xfrm>
            <a:off x="224112" y="112044"/>
            <a:ext cx="8826508" cy="6559216"/>
            <a:chOff x="224112" y="112044"/>
            <a:chExt cx="8826508" cy="6559216"/>
          </a:xfrm>
        </p:grpSpPr>
        <p:pic>
          <p:nvPicPr>
            <p:cNvPr id="75" name="Picture 74" descr="3243073117_d9dde1ba63.jp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78565" y="1407892"/>
              <a:ext cx="1572055" cy="104738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8" name="Picture 77" descr="81360283_6971619869.jp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05747" y="256602"/>
              <a:ext cx="1402907" cy="105218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8"/>
            <a:srcRect r="15648" b="13307"/>
            <a:stretch>
              <a:fillRect/>
            </a:stretch>
          </p:blipFill>
          <p:spPr>
            <a:xfrm>
              <a:off x="6122321" y="2720771"/>
              <a:ext cx="1401636" cy="10803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3294" y="1752338"/>
              <a:ext cx="1428466" cy="10713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4112" y="4158506"/>
              <a:ext cx="845434" cy="107016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20714" y="5556793"/>
              <a:ext cx="1896197" cy="106566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41806" y="112044"/>
              <a:ext cx="1910252" cy="107356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85350" y="4251226"/>
              <a:ext cx="784799" cy="11748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915192" y="4357915"/>
              <a:ext cx="982651" cy="97479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303367" y="1412277"/>
              <a:ext cx="847725" cy="11303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089800" y="4357900"/>
              <a:ext cx="1867440" cy="104950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227949" y="5556793"/>
              <a:ext cx="1944577" cy="109285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296201" y="1474565"/>
              <a:ext cx="1699528" cy="113188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384497" y="5712639"/>
              <a:ext cx="1641475" cy="95862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6" name="Group 62"/>
          <p:cNvGrpSpPr/>
          <p:nvPr/>
        </p:nvGrpSpPr>
        <p:grpSpPr>
          <a:xfrm>
            <a:off x="2179337" y="2728049"/>
            <a:ext cx="3792742" cy="1270000"/>
            <a:chOff x="2179337" y="2728049"/>
            <a:chExt cx="3792742" cy="1270000"/>
          </a:xfrm>
        </p:grpSpPr>
        <p:pic>
          <p:nvPicPr>
            <p:cNvPr id="77" name="Picture 76" descr="484073152_da85702a5b.jpg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25818" y="2833604"/>
              <a:ext cx="1589428" cy="105855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179337" y="2728049"/>
              <a:ext cx="833120" cy="12700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121179" y="2794040"/>
              <a:ext cx="850900" cy="113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359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 Collection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A6D61-EFC3-6241-A742-AE6C01951E36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rot="16200000" flipH="1">
            <a:off x="-868615" y="2810231"/>
            <a:ext cx="2914582" cy="6926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0800000" flipV="1">
            <a:off x="596900" y="4240823"/>
            <a:ext cx="4229100" cy="36512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52500" y="3923323"/>
            <a:ext cx="160338" cy="336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31813" y="3621698"/>
            <a:ext cx="7143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3875" y="2335823"/>
            <a:ext cx="71438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8163" y="2983523"/>
            <a:ext cx="71437" cy="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88620"/>
              </p:ext>
            </p:extLst>
          </p:nvPr>
        </p:nvGraphicFramePr>
        <p:xfrm>
          <a:off x="119063" y="3889985"/>
          <a:ext cx="4524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5" imgW="228600" imgH="190500" progId="Equation.3">
                  <p:embed/>
                </p:oleObj>
              </mc:Choice>
              <mc:Fallback>
                <p:oleObj name="Equation" r:id="rId5" imgW="2286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3889985"/>
                        <a:ext cx="452437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436863"/>
              </p:ext>
            </p:extLst>
          </p:nvPr>
        </p:nvGraphicFramePr>
        <p:xfrm>
          <a:off x="134938" y="3285148"/>
          <a:ext cx="4540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7" imgW="228600" imgH="190500" progId="Equation.3">
                  <p:embed/>
                </p:oleObj>
              </mc:Choice>
              <mc:Fallback>
                <p:oleObj name="Equation" r:id="rId7" imgW="2286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3285148"/>
                        <a:ext cx="454025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925832"/>
              </p:ext>
            </p:extLst>
          </p:nvPr>
        </p:nvGraphicFramePr>
        <p:xfrm>
          <a:off x="147638" y="2635860"/>
          <a:ext cx="4286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9" imgW="215900" imgH="190500" progId="Equation.3">
                  <p:embed/>
                </p:oleObj>
              </mc:Choice>
              <mc:Fallback>
                <p:oleObj name="Equation" r:id="rId9" imgW="215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2635860"/>
                        <a:ext cx="428625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986584"/>
              </p:ext>
            </p:extLst>
          </p:nvPr>
        </p:nvGraphicFramePr>
        <p:xfrm>
          <a:off x="122238" y="1996098"/>
          <a:ext cx="4540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11" imgW="228600" imgH="190500" progId="Equation.3">
                  <p:embed/>
                </p:oleObj>
              </mc:Choice>
              <mc:Fallback>
                <p:oleObj name="Equation" r:id="rId11" imgW="2286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1996098"/>
                        <a:ext cx="454025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33400" y="4282098"/>
            <a:ext cx="11176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2006</a:t>
            </a:r>
          </a:p>
          <a:p>
            <a:r>
              <a:rPr lang="en-US" dirty="0">
                <a:solidFill>
                  <a:srgbClr val="000000"/>
                </a:solidFill>
              </a:rPr>
              <a:t>24 PCs </a:t>
            </a:r>
          </a:p>
          <a:p>
            <a:r>
              <a:rPr lang="en-US" dirty="0">
                <a:solidFill>
                  <a:srgbClr val="000000"/>
                </a:solidFill>
              </a:rPr>
              <a:t>2 </a:t>
            </a:r>
            <a:r>
              <a:rPr lang="en-US" dirty="0" smtClean="0">
                <a:solidFill>
                  <a:srgbClr val="000000"/>
                </a:solidFill>
              </a:rPr>
              <a:t>weeks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[</a:t>
            </a:r>
            <a:r>
              <a:rPr lang="en-US" sz="1200" dirty="0" err="1" smtClean="0">
                <a:solidFill>
                  <a:srgbClr val="000000"/>
                </a:solidFill>
              </a:rPr>
              <a:t>Snavely</a:t>
            </a:r>
            <a:r>
              <a:rPr lang="en-US" sz="1200" dirty="0" smtClean="0">
                <a:solidFill>
                  <a:srgbClr val="000000"/>
                </a:solidFill>
              </a:rPr>
              <a:t>’ 06]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52450" y="2986698"/>
            <a:ext cx="982663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Photo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Tourism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3K</a:t>
            </a: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1541463" y="2516798"/>
            <a:ext cx="2857251" cy="3150681"/>
            <a:chOff x="1540935" y="2540018"/>
            <a:chExt cx="2857244" cy="3149972"/>
          </a:xfrm>
        </p:grpSpPr>
        <p:sp>
          <p:nvSpPr>
            <p:cNvPr id="18" name="Rectangle 17"/>
            <p:cNvSpPr/>
            <p:nvPr/>
          </p:nvSpPr>
          <p:spPr>
            <a:xfrm>
              <a:off x="3615792" y="2919345"/>
              <a:ext cx="160338" cy="13411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TextBox 37"/>
            <p:cNvSpPr txBox="1">
              <a:spLocks noChangeArrowheads="1"/>
            </p:cNvSpPr>
            <p:nvPr/>
          </p:nvSpPr>
          <p:spPr bwMode="auto">
            <a:xfrm>
              <a:off x="1540935" y="4305307"/>
              <a:ext cx="1027832" cy="1384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2008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24 PCs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36 </a:t>
              </a:r>
              <a:r>
                <a:rPr lang="en-US" dirty="0" smtClean="0">
                  <a:solidFill>
                    <a:srgbClr val="000000"/>
                  </a:solidFill>
                </a:rPr>
                <a:t>hrs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Snavely</a:t>
              </a:r>
              <a:r>
                <a:rPr lang="en-US" sz="1200" dirty="0" smtClean="0">
                  <a:solidFill>
                    <a:srgbClr val="000000"/>
                  </a:solidFill>
                </a:rPr>
                <a:t>’ 08]</a:t>
              </a:r>
            </a:p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38"/>
            <p:cNvSpPr txBox="1">
              <a:spLocks noChangeArrowheads="1"/>
            </p:cNvSpPr>
            <p:nvPr/>
          </p:nvSpPr>
          <p:spPr bwMode="auto">
            <a:xfrm>
              <a:off x="2405528" y="4305300"/>
              <a:ext cx="1055430" cy="1107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2008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1 PC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24 </a:t>
              </a:r>
              <a:r>
                <a:rPr lang="en-US" dirty="0" smtClean="0">
                  <a:solidFill>
                    <a:srgbClr val="000000"/>
                  </a:solidFill>
                </a:rPr>
                <a:t>hrs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</a:rPr>
                <a:t>[our work ‘08]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39"/>
            <p:cNvSpPr txBox="1">
              <a:spLocks noChangeArrowheads="1"/>
            </p:cNvSpPr>
            <p:nvPr/>
          </p:nvSpPr>
          <p:spPr bwMode="auto">
            <a:xfrm>
              <a:off x="3331379" y="4305299"/>
              <a:ext cx="1066800" cy="1107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2009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64 PCs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24 </a:t>
              </a:r>
              <a:r>
                <a:rPr lang="en-US" dirty="0" smtClean="0">
                  <a:solidFill>
                    <a:srgbClr val="000000"/>
                  </a:solidFill>
                </a:rPr>
                <a:t>hrs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Argawal</a:t>
              </a:r>
              <a:r>
                <a:rPr lang="en-US" sz="1200" dirty="0" smtClean="0">
                  <a:solidFill>
                    <a:srgbClr val="000000"/>
                  </a:solidFill>
                </a:rPr>
                <a:t> ’09]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61596" y="3933529"/>
              <a:ext cx="160338" cy="336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01394" y="3293910"/>
              <a:ext cx="160338" cy="97450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TextBox 50"/>
            <p:cNvSpPr txBox="1">
              <a:spLocks noChangeArrowheads="1"/>
            </p:cNvSpPr>
            <p:nvPr/>
          </p:nvSpPr>
          <p:spPr bwMode="auto">
            <a:xfrm>
              <a:off x="1608639" y="3556004"/>
              <a:ext cx="5926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</a:rPr>
                <a:t>3K</a:t>
              </a:r>
            </a:p>
          </p:txBody>
        </p:sp>
        <p:sp>
          <p:nvSpPr>
            <p:cNvPr id="25" name="TextBox 51"/>
            <p:cNvSpPr txBox="1">
              <a:spLocks noChangeArrowheads="1"/>
            </p:cNvSpPr>
            <p:nvPr/>
          </p:nvSpPr>
          <p:spPr bwMode="auto">
            <a:xfrm>
              <a:off x="2506091" y="2980285"/>
              <a:ext cx="5926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</a:rPr>
                <a:t>46K</a:t>
              </a:r>
            </a:p>
          </p:txBody>
        </p:sp>
        <p:sp>
          <p:nvSpPr>
            <p:cNvPr id="26" name="TextBox 52"/>
            <p:cNvSpPr txBox="1">
              <a:spLocks noChangeArrowheads="1"/>
            </p:cNvSpPr>
            <p:nvPr/>
          </p:nvSpPr>
          <p:spPr bwMode="auto">
            <a:xfrm>
              <a:off x="3318892" y="2540018"/>
              <a:ext cx="7620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150K</a:t>
              </a:r>
            </a:p>
          </p:txBody>
        </p:sp>
      </p:grpSp>
      <p:pic>
        <p:nvPicPr>
          <p:cNvPr id="29" name="Picture 34" descr="coliseumsparse.gif"/>
          <p:cNvPicPr>
            <a:picLocks noChangeAspect="1"/>
          </p:cNvPicPr>
          <p:nvPr/>
        </p:nvPicPr>
        <p:blipFill>
          <a:blip r:embed="rId13"/>
          <a:srcRect l="13197" t="7792" r="18297" b="23432"/>
          <a:stretch>
            <a:fillRect/>
          </a:stretch>
        </p:blipFill>
        <p:spPr bwMode="auto">
          <a:xfrm>
            <a:off x="5212866" y="1979007"/>
            <a:ext cx="3702338" cy="2477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" name="Group 39"/>
          <p:cNvGrpSpPr/>
          <p:nvPr/>
        </p:nvGrpSpPr>
        <p:grpSpPr>
          <a:xfrm>
            <a:off x="3746251" y="1735844"/>
            <a:ext cx="1654922" cy="3654917"/>
            <a:chOff x="3746251" y="1811434"/>
            <a:chExt cx="1654922" cy="3654917"/>
          </a:xfrm>
        </p:grpSpPr>
        <p:sp>
          <p:nvSpPr>
            <p:cNvPr id="28" name="Rectangle 27"/>
            <p:cNvSpPr/>
            <p:nvPr/>
          </p:nvSpPr>
          <p:spPr bwMode="auto">
            <a:xfrm>
              <a:off x="4445000" y="2228927"/>
              <a:ext cx="174471" cy="2074785"/>
            </a:xfrm>
            <a:prstGeom prst="rect">
              <a:avLst/>
            </a:prstGeom>
            <a:solidFill>
              <a:srgbClr val="00CC00"/>
            </a:solidFill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TextBox 40"/>
            <p:cNvSpPr txBox="1">
              <a:spLocks noChangeArrowheads="1"/>
            </p:cNvSpPr>
            <p:nvPr/>
          </p:nvSpPr>
          <p:spPr bwMode="auto">
            <a:xfrm>
              <a:off x="4266691" y="4358355"/>
              <a:ext cx="1134482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2010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1 PC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24 </a:t>
              </a:r>
              <a:r>
                <a:rPr lang="en-US" dirty="0" smtClean="0">
                  <a:solidFill>
                    <a:srgbClr val="000000"/>
                  </a:solidFill>
                </a:rPr>
                <a:t>hrs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Frahm</a:t>
              </a:r>
              <a:r>
                <a:rPr lang="en-US" sz="1200" dirty="0" smtClean="0">
                  <a:solidFill>
                    <a:srgbClr val="000000"/>
                  </a:solidFill>
                </a:rPr>
                <a:t> ’10]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TextBox 53"/>
            <p:cNvSpPr txBox="1">
              <a:spLocks noChangeArrowheads="1"/>
            </p:cNvSpPr>
            <p:nvPr/>
          </p:nvSpPr>
          <p:spPr bwMode="auto">
            <a:xfrm>
              <a:off x="3746251" y="1811434"/>
              <a:ext cx="15940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3 </a:t>
              </a:r>
              <a:r>
                <a:rPr lang="en-US" dirty="0">
                  <a:solidFill>
                    <a:srgbClr val="000000"/>
                  </a:solidFill>
                </a:rPr>
                <a:t>million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39620" y="1323492"/>
            <a:ext cx="3157537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9" name="Straight Connector 38"/>
          <p:cNvCxnSpPr/>
          <p:nvPr/>
        </p:nvCxnSpPr>
        <p:spPr>
          <a:xfrm rot="10800000" flipH="1">
            <a:off x="602659" y="2150835"/>
            <a:ext cx="4265842" cy="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Coliseum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0200" y="3810000"/>
            <a:ext cx="3353545" cy="1905000"/>
          </a:xfrm>
          <a:prstGeom prst="rect">
            <a:avLst/>
          </a:prstGeom>
        </p:spPr>
      </p:pic>
      <p:pic>
        <p:nvPicPr>
          <p:cNvPr id="43" name="Picture 42" descr="Trevi.gi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0200" y="1905000"/>
            <a:ext cx="3337249" cy="1895742"/>
          </a:xfrm>
          <a:prstGeom prst="rect">
            <a:avLst/>
          </a:prstGeom>
        </p:spPr>
      </p:pic>
      <p:sp useBgFill="1">
        <p:nvSpPr>
          <p:cNvPr id="37" name="TextBox 36"/>
          <p:cNvSpPr txBox="1"/>
          <p:nvPr/>
        </p:nvSpPr>
        <p:spPr>
          <a:xfrm>
            <a:off x="272165" y="5593737"/>
            <a:ext cx="8648811" cy="584776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None nearly addresses all challenges!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005475" y="1905000"/>
            <a:ext cx="4138525" cy="3353196"/>
            <a:chOff x="4894876" y="1812151"/>
            <a:chExt cx="4138525" cy="3353196"/>
          </a:xfrm>
        </p:grpSpPr>
        <p:sp>
          <p:nvSpPr>
            <p:cNvPr id="34" name="Rectangular Callout 33"/>
            <p:cNvSpPr/>
            <p:nvPr/>
          </p:nvSpPr>
          <p:spPr>
            <a:xfrm>
              <a:off x="4894876" y="1812151"/>
              <a:ext cx="4138525" cy="3353196"/>
            </a:xfrm>
            <a:prstGeom prst="wedgeRect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 err="1" smtClean="0">
                <a:solidFill>
                  <a:srgbClr val="000000"/>
                </a:solidFill>
              </a:endParaRPr>
            </a:p>
          </p:txBody>
        </p:sp>
        <p:pic>
          <p:nvPicPr>
            <p:cNvPr id="32" name="Picture 31" descr="Challenges.pdf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" t="9364" r="10580" b="11157"/>
            <a:stretch/>
          </p:blipFill>
          <p:spPr>
            <a:xfrm>
              <a:off x="5076136" y="1969108"/>
              <a:ext cx="3814556" cy="28680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4" name="Oval 43"/>
          <p:cNvSpPr/>
          <p:nvPr/>
        </p:nvSpPr>
        <p:spPr>
          <a:xfrm>
            <a:off x="5105400" y="2286000"/>
            <a:ext cx="2514600" cy="685800"/>
          </a:xfrm>
          <a:prstGeom prst="ellipse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105400" y="4038600"/>
            <a:ext cx="2743200" cy="609600"/>
          </a:xfrm>
          <a:prstGeom prst="ellipse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9150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895600"/>
            <a:ext cx="8001000" cy="335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/>
          <a:p>
            <a:r>
              <a:rPr lang="en-US" sz="2200" smtClean="0"/>
              <a:t>For a pair of images:</a:t>
            </a:r>
          </a:p>
          <a:p>
            <a:pPr lvl="1"/>
            <a:r>
              <a:rPr lang="en-US" sz="2000" smtClean="0"/>
              <a:t>Detect feature points</a:t>
            </a:r>
          </a:p>
          <a:p>
            <a:pPr lvl="1"/>
            <a:r>
              <a:rPr lang="en-US" sz="2000" smtClean="0"/>
              <a:t>Match features</a:t>
            </a:r>
          </a:p>
          <a:p>
            <a:pPr lvl="1"/>
            <a:r>
              <a:rPr lang="en-US" sz="2000" smtClean="0"/>
              <a:t>Run RANSAC to find inliers</a:t>
            </a:r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895600"/>
            <a:ext cx="8016624" cy="335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1"/>
            <a:ext cx="8032313" cy="335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905126"/>
            <a:ext cx="8025180" cy="334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814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 Advances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Many improvements to RANSAC</a:t>
            </a:r>
          </a:p>
          <a:p>
            <a:pPr lvl="1"/>
            <a:r>
              <a:rPr lang="en-US" dirty="0" smtClean="0"/>
              <a:t>Preemptive RANSAC (</a:t>
            </a:r>
            <a:r>
              <a:rPr lang="en-US" dirty="0" err="1" smtClean="0"/>
              <a:t>Nister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Breadth first search</a:t>
            </a:r>
          </a:p>
          <a:p>
            <a:pPr lvl="1"/>
            <a:r>
              <a:rPr lang="en-US" dirty="0" smtClean="0"/>
              <a:t>WALDSAC (Chum and </a:t>
            </a:r>
            <a:r>
              <a:rPr lang="en-US" dirty="0" err="1" smtClean="0"/>
              <a:t>Matas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Sequential decision theory</a:t>
            </a:r>
            <a:endParaRPr lang="en-US" dirty="0"/>
          </a:p>
          <a:p>
            <a:pPr lvl="1"/>
            <a:r>
              <a:rPr lang="en-US" dirty="0" smtClean="0"/>
              <a:t>Real-time ARRSAC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Raguram</a:t>
            </a:r>
            <a:r>
              <a:rPr lang="en-US" dirty="0" smtClean="0"/>
              <a:t> et al.)</a:t>
            </a:r>
          </a:p>
          <a:p>
            <a:pPr lvl="2"/>
            <a:r>
              <a:rPr lang="en-US" dirty="0" smtClean="0"/>
              <a:t>Combines preemptive RANSAC and WALDSAC</a:t>
            </a:r>
          </a:p>
          <a:p>
            <a:pPr lvl="1"/>
            <a:r>
              <a:rPr lang="en-US" dirty="0" smtClean="0"/>
              <a:t>PROSAC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Chum </a:t>
            </a:r>
            <a:r>
              <a:rPr lang="en-US" dirty="0" smtClean="0"/>
              <a:t>and </a:t>
            </a:r>
            <a:r>
              <a:rPr lang="en-US" dirty="0" err="1" smtClean="0"/>
              <a:t>Matas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Priority 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1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Exploit image-to-image matching scores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Order matches based on matching scores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Sample from a small subset of the best points, gradually extend the size of the sampling pool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EAF6-6FBB-4D16-AB8F-07BA96CB6EA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81200"/>
            <a:ext cx="5845482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63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</a:rPr>
              <a:t>Motivation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990600"/>
            <a:ext cx="8738697" cy="570800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Thus far, only image-to-image matching information has been considered</a:t>
            </a:r>
          </a:p>
          <a:p>
            <a:r>
              <a:rPr lang="en-US" sz="2600" dirty="0"/>
              <a:t>PROSAC only requires a priority ordering on </a:t>
            </a:r>
            <a:r>
              <a:rPr lang="en-US" sz="2600" dirty="0" smtClean="0"/>
              <a:t>matches</a:t>
            </a:r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pPr eaLnBrk="1" hangingPunct="1"/>
            <a:r>
              <a:rPr lang="en-US" sz="2600" dirty="0" smtClean="0">
                <a:solidFill>
                  <a:srgbClr val="FF0000"/>
                </a:solidFill>
              </a:rPr>
              <a:t>Key Insight: We can learn a better ordering metric from previous matches.</a:t>
            </a:r>
          </a:p>
        </p:txBody>
      </p:sp>
      <p:pic>
        <p:nvPicPr>
          <p:cNvPr id="4" name="Picture 3" descr="notre-dame-collag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27"/>
          <a:stretch/>
        </p:blipFill>
        <p:spPr>
          <a:xfrm>
            <a:off x="1066800" y="2286000"/>
            <a:ext cx="6629400" cy="33169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662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2B9A09-4C7B-4F49-8F72-450EAA0EA54D}" type="slidenum">
              <a:rPr lang="en-US">
                <a:solidFill>
                  <a:srgbClr val="FFFFFF"/>
                </a:solidFill>
              </a:rPr>
              <a:pPr eaLnBrk="1" hangingPunct="1"/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314325" y="1"/>
            <a:ext cx="8229600" cy="7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</a:rPr>
              <a:t>Adaptive Feature Prioritization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58759" y="1169808"/>
            <a:ext cx="8738697" cy="5481387"/>
          </a:xfrm>
        </p:spPr>
        <p:txBody>
          <a:bodyPr>
            <a:normAutofit/>
          </a:bodyPr>
          <a:lstStyle/>
          <a:p>
            <a:r>
              <a:rPr lang="en-US" sz="2600" dirty="0" smtClean="0"/>
              <a:t>Consider a visual vocabulary W = {</a:t>
            </a:r>
            <a:r>
              <a:rPr lang="en-US" sz="2600" b="1" dirty="0" smtClean="0"/>
              <a:t>w</a:t>
            </a:r>
            <a:r>
              <a:rPr lang="en-US" sz="2600" baseline="-25000" dirty="0" smtClean="0"/>
              <a:t>1, </a:t>
            </a:r>
            <a:r>
              <a:rPr lang="en-US" sz="2600" b="1" dirty="0" smtClean="0"/>
              <a:t>w</a:t>
            </a:r>
            <a:r>
              <a:rPr lang="en-US" sz="2600" baseline="-25000" dirty="0" smtClean="0"/>
              <a:t>2</a:t>
            </a:r>
            <a:r>
              <a:rPr lang="en-US" sz="2600" dirty="0" smtClean="0"/>
              <a:t>, …, </a:t>
            </a:r>
            <a:r>
              <a:rPr lang="en-US" sz="2600" b="1" dirty="0" err="1" smtClean="0"/>
              <a:t>w</a:t>
            </a:r>
            <a:r>
              <a:rPr lang="en-US" sz="2600" baseline="-25000" dirty="0" err="1" smtClean="0"/>
              <a:t>N</a:t>
            </a:r>
            <a:r>
              <a:rPr lang="en-US" sz="2600" dirty="0" smtClean="0"/>
              <a:t>}</a:t>
            </a:r>
          </a:p>
          <a:p>
            <a:pPr lvl="1"/>
            <a:r>
              <a:rPr lang="en-US" sz="2200" dirty="0" smtClean="0"/>
              <a:t>Obtained by running k-means on a random subset of points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 smtClean="0"/>
              <a:t>Carry out standard geometric verification:</a:t>
            </a:r>
          </a:p>
          <a:p>
            <a:pPr lvl="1"/>
            <a:r>
              <a:rPr lang="en-US" sz="2200" dirty="0" smtClean="0"/>
              <a:t>For a pair of images: match features, run ARRSAC</a:t>
            </a:r>
          </a:p>
          <a:p>
            <a:pPr lvl="1"/>
            <a:r>
              <a:rPr lang="en-US" sz="2200" dirty="0" smtClean="0"/>
              <a:t>If verified: update counts c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for each visual word </a:t>
            </a:r>
            <a:r>
              <a:rPr lang="en-US" sz="2200" b="1" dirty="0" err="1" smtClean="0"/>
              <a:t>w</a:t>
            </a:r>
            <a:r>
              <a:rPr lang="en-US" sz="2200" baseline="-25000" dirty="0" err="1" smtClean="0"/>
              <a:t>i</a:t>
            </a:r>
            <a:r>
              <a:rPr lang="en-US" sz="2200" dirty="0" smtClean="0"/>
              <a:t> that was found to be an inlier</a:t>
            </a:r>
          </a:p>
          <a:p>
            <a:pPr lvl="1"/>
            <a:endParaRPr lang="en-US" sz="2200" dirty="0" smtClean="0"/>
          </a:p>
          <a:p>
            <a:r>
              <a:rPr lang="en-US" sz="2600" dirty="0" smtClean="0"/>
              <a:t>Idea: counts C = {</a:t>
            </a:r>
            <a:r>
              <a:rPr lang="en-US" sz="2400" dirty="0"/>
              <a:t>c</a:t>
            </a:r>
            <a:r>
              <a:rPr lang="en-US" sz="2400" baseline="-25000" dirty="0"/>
              <a:t>i</a:t>
            </a:r>
            <a:r>
              <a:rPr lang="en-US" sz="2600" dirty="0" smtClean="0"/>
              <a:t>} can be used as a learned priority order for PROSAC like sampling</a:t>
            </a:r>
          </a:p>
          <a:p>
            <a:pPr lvl="1"/>
            <a:r>
              <a:rPr lang="en-US" sz="2200" dirty="0" smtClean="0"/>
              <a:t>Set the sample priority order to the ordering from these counts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73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31.1|15.4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5.7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1|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8.9|19.2|8.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7387</TotalTime>
  <Words>1100</Words>
  <Application>Microsoft Office PowerPoint</Application>
  <PresentationFormat>On-screen Show (4:3)</PresentationFormat>
  <Paragraphs>287</Paragraphs>
  <Slides>19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Office Theme</vt:lpstr>
      <vt:lpstr>Clarity</vt:lpstr>
      <vt:lpstr>Equation</vt:lpstr>
      <vt:lpstr>Acrobat Document</vt:lpstr>
      <vt:lpstr>Improved Geometric Veriﬁcation for Large Scale Landmark Image Collections</vt:lpstr>
      <vt:lpstr>PowerPoint Presentation</vt:lpstr>
      <vt:lpstr>PowerPoint Presentation</vt:lpstr>
      <vt:lpstr>Photo Collection Modeling</vt:lpstr>
      <vt:lpstr>Geometric verification</vt:lpstr>
      <vt:lpstr>RANSAC Advances</vt:lpstr>
      <vt:lpstr>PROSAC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feature weighting for efficient geometric verification</dc:title>
  <dc:creator>Rahul Raguram</dc:creator>
  <cp:lastModifiedBy>Joseph Tighe</cp:lastModifiedBy>
  <cp:revision>92</cp:revision>
  <dcterms:created xsi:type="dcterms:W3CDTF">2006-08-16T00:00:00Z</dcterms:created>
  <dcterms:modified xsi:type="dcterms:W3CDTF">2013-06-07T14:15:41Z</dcterms:modified>
</cp:coreProperties>
</file>